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73" r:id="rId5"/>
  </p:sldIdLst>
  <p:sldSz cx="9144000" cy="5143500" type="screen16x9"/>
  <p:notesSz cx="6858000" cy="9144000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e-Laure Mahul Mellier" initials="ALMM" lastIdx="2" clrIdx="0">
    <p:extLst>
      <p:ext uri="{19B8F6BF-5375-455C-9EA6-DF929625EA0E}">
        <p15:presenceInfo xmlns:p15="http://schemas.microsoft.com/office/powerpoint/2012/main" userId="S::anne-laure.mahul@epfl.ch::b6c26c27-9947-43c4-86ac-9ba1105bda8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79F"/>
    <a:srgbClr val="00CCC2"/>
    <a:srgbClr val="19828C"/>
    <a:srgbClr val="4C9DA6"/>
    <a:srgbClr val="A8ACAD"/>
    <a:srgbClr val="E3E5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51" autoAdjust="0"/>
    <p:restoredTop sz="94582" autoAdjust="0"/>
  </p:normalViewPr>
  <p:slideViewPr>
    <p:cSldViewPr snapToGrid="0" snapToObjects="1" showGuides="1">
      <p:cViewPr varScale="1">
        <p:scale>
          <a:sx n="129" d="100"/>
          <a:sy n="129" d="100"/>
        </p:scale>
        <p:origin x="269" y="9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50" d="100"/>
          <a:sy n="150" d="100"/>
        </p:scale>
        <p:origin x="608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79B33-A94D-4C8C-88C2-619932967EF3}" type="datetimeFigureOut">
              <a:rPr lang="fr-CH" smtClean="0">
                <a:latin typeface="Arial" panose="020B0604020202020204" pitchFamily="34" charset="0"/>
              </a:rPr>
              <a:t>29.10.2025</a:t>
            </a:fld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F4AF0-8439-436D-BEF0-52070F19E1B6}" type="slidenum">
              <a:rPr lang="fr-CH" smtClean="0">
                <a:latin typeface="Arial" panose="020B0604020202020204" pitchFamily="34" charset="0"/>
              </a:rPr>
              <a:t>‹#›</a:t>
            </a:fld>
            <a:endParaRPr lang="fr-CH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9056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F8103E42-5239-1A40-AD33-3EE7E9DDF5FD}" type="datetimeFigureOut">
              <a:rPr lang="fr-FR" smtClean="0"/>
              <a:pPr/>
              <a:t>29/10/2025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CF50783-AAED-1941-8BCC-9F6140F0A6B1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742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31913" y="0"/>
            <a:ext cx="7812087" cy="4948238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5563" y="786535"/>
            <a:ext cx="2738437" cy="2338387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6763" y="3124922"/>
            <a:ext cx="1828800" cy="1568450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647" y="80283"/>
            <a:ext cx="1175301" cy="508655"/>
          </a:xfrm>
          <a:prstGeom prst="rect">
            <a:avLst/>
          </a:prstGeom>
        </p:spPr>
      </p:pic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00800" y="4683125"/>
            <a:ext cx="1828800" cy="460375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E187583-F16A-6F41-8B68-000F9C9C20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2550" y="4440264"/>
            <a:ext cx="698500" cy="507975"/>
          </a:xfrm>
        </p:spPr>
        <p:txBody>
          <a:bodyPr lIns="0" tIns="0" rIns="0" bIns="0" anchor="b" anchorCtr="0">
            <a:noAutofit/>
          </a:bodyPr>
          <a:lstStyle>
            <a:lvl1pPr marL="114300" indent="-107950">
              <a:buFontTx/>
              <a:buBlip>
                <a:blip r:embed="rId3"/>
              </a:buBlip>
              <a:tabLst/>
              <a:defRPr sz="70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5778808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126" userDrawn="1">
          <p15:clr>
            <a:srgbClr val="FBAE40"/>
          </p15:clr>
        </p15:guide>
        <p15:guide id="5" orient="horz" pos="123" userDrawn="1">
          <p15:clr>
            <a:srgbClr val="FBAE40"/>
          </p15:clr>
        </p15:guide>
        <p15:guide id="6" orient="horz" pos="3117" userDrawn="1">
          <p15:clr>
            <a:srgbClr val="FBAE40"/>
          </p15:clr>
        </p15:guide>
        <p15:guide id="7" pos="83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4875" y="1563688"/>
            <a:ext cx="3671466" cy="3263504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9772" y="1563688"/>
            <a:ext cx="3671466" cy="3263504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6897D737-724C-984A-82E1-2A2DBD5F6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9FF6AA9-AC16-D748-B815-56221BFF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D59D891-3F23-D04C-AB43-6FA4220A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76706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BFFD8D9-6AAA-B44F-8BD5-98D7A654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84C64CE-C88F-2044-AD84-19F588F1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948AF20-C2DF-3542-BB6A-8354A981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1083942-1443-BC45-9F95-32C82A8D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4039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8239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5563" y="2571750"/>
            <a:ext cx="2738437" cy="2111375"/>
          </a:xfrm>
          <a:solidFill>
            <a:schemeClr val="accent2"/>
          </a:solidFill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0E5EA1C-63CE-2C4F-B9F4-39FDBC14B9A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7A5892-F23D-BD48-84D1-FD279BA168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516D46-C7BB-2141-A4EE-18D1756414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0948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7726363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E6F4EB-CC02-6E4D-9146-CE4A7A789A9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D4AA2C-29B3-CA42-B7C3-C932911A75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FE7A1E3-AAEC-7641-B6C5-8D9FC0B6A21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7272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3114674"/>
            <a:ext cx="8239125" cy="2028825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7"/>
          </p:nvPr>
        </p:nvSpPr>
        <p:spPr>
          <a:xfrm>
            <a:off x="904875" y="1563688"/>
            <a:ext cx="7646988" cy="1436687"/>
          </a:xfrm>
        </p:spPr>
        <p:txBody>
          <a:bodyPr/>
          <a:lstStyle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fr-CH" dirty="0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37CF3032-2465-874C-B786-95E1B594A5AB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F73E2A-22D7-894A-9267-185CB4E4B13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9D9777C-EC90-1141-9E30-4B4F669C2BE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0E011164-727C-4C46-B34E-7729CB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531156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8101AB-8ACE-BB4C-9D61-B4AABFE11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9CFC1D-0B2A-0A4E-9C0D-682EECA5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622065-A833-2340-B0FD-ACB065A3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484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886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8177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2229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A30C78BE-DAD0-D748-8B93-AD898D00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131A8490-33AC-9443-A9FC-9A5E93229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B875139C-6471-774D-89EF-2B93FAD2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942AF23-4BDC-8C4A-9212-AF88439C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9627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87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86400" y="0"/>
            <a:ext cx="3144838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55F20A3C-6DA6-684F-8F84-A7C8F133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B633A2CC-2D27-AE47-AE09-87A5F61228B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CABC000E-4E22-1A40-9D3F-FE2F141E5C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0AF49D93-C78A-F646-92B0-A7932C43D9E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3184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144838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2A0D73-096C-844E-97C3-C4A4AF580FD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6" y="131032"/>
            <a:ext cx="3144520" cy="107275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698958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144838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2A0D73-096C-844E-97C3-C4A4AF580FD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395" y="131032"/>
            <a:ext cx="3144520" cy="107275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53142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1563688"/>
            <a:ext cx="3144838" cy="3579812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C026A30B-6F8E-1445-88F0-A5FB77E1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826567D5-4A83-9E48-B441-CCB2A72BA6D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830A539-93F1-2541-B9F0-330893BD51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2F21D18-8706-7E4D-8FBE-C1E2584541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4545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4875" y="131032"/>
            <a:ext cx="3667125" cy="1072753"/>
          </a:xfrm>
          <a:prstGeom prst="rect">
            <a:avLst/>
          </a:prstGeom>
        </p:spPr>
        <p:txBody>
          <a:bodyPr vert="horz" lIns="180000" tIns="0" rIns="72000" bIns="46800" rtlCol="0" anchor="t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4875" y="1563688"/>
            <a:ext cx="7726363" cy="3386772"/>
          </a:xfrm>
          <a:prstGeom prst="rect">
            <a:avLst/>
          </a:prstGeom>
        </p:spPr>
        <p:txBody>
          <a:bodyPr vert="horz" lIns="18000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221413" y="2778452"/>
            <a:ext cx="3341052" cy="9115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115989" y="1874064"/>
            <a:ext cx="3543260" cy="5127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fr-FR" dirty="0"/>
              <a:t>Speaker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31238" y="195263"/>
            <a:ext cx="512762" cy="163552"/>
          </a:xfrm>
          <a:prstGeom prst="rect">
            <a:avLst/>
          </a:prstGeom>
        </p:spPr>
        <p:txBody>
          <a:bodyPr vert="horz" lIns="90000" tIns="0" rIns="90000" bIns="0" rtlCol="0" anchor="t"/>
          <a:lstStyle>
            <a:lvl1pPr algn="ctr">
              <a:defRPr sz="700" b="1">
                <a:solidFill>
                  <a:schemeClr val="tx1"/>
                </a:solidFill>
                <a:latin typeface="+mj-lt"/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17E6E68-87EB-C34E-85D5-C26372DFEC99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130273" y="132334"/>
            <a:ext cx="653952" cy="283022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5D7A1C0-94CD-D94F-A99F-21847E542637}"/>
              </a:ext>
            </a:extLst>
          </p:cNvPr>
          <p:cNvSpPr/>
          <p:nvPr userDrawn="1"/>
        </p:nvSpPr>
        <p:spPr>
          <a:xfrm rot="16200000">
            <a:off x="430003" y="4897709"/>
            <a:ext cx="45719" cy="597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486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81" r:id="rId3"/>
    <p:sldLayoutId id="2147483673" r:id="rId4"/>
    <p:sldLayoutId id="2147483662" r:id="rId5"/>
    <p:sldLayoutId id="2147483674" r:id="rId6"/>
    <p:sldLayoutId id="2147483675" r:id="rId7"/>
    <p:sldLayoutId id="2147483682" r:id="rId8"/>
    <p:sldLayoutId id="2147483676" r:id="rId9"/>
    <p:sldLayoutId id="2147483664" r:id="rId10"/>
    <p:sldLayoutId id="2147483666" r:id="rId11"/>
    <p:sldLayoutId id="2147483677" r:id="rId12"/>
    <p:sldLayoutId id="2147483678" r:id="rId13"/>
    <p:sldLayoutId id="2147483679" r:id="rId14"/>
    <p:sldLayoutId id="2147483667" r:id="rId15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i="0" kern="1000" spc="-70" baseline="0">
          <a:solidFill>
            <a:schemeClr val="tx1"/>
          </a:solidFill>
          <a:latin typeface="Franklin Gothic Demi Cond" panose="020B0706030402020204" pitchFamily="34" charset="0"/>
          <a:ea typeface="Roboto Black" panose="02000000000000000000" pitchFamily="2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90000"/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SzPct val="90000"/>
        <a:buFont typeface="Wingdings" pitchFamily="2" charset="2"/>
        <a:buChar char="§"/>
        <a:defRPr sz="15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126" userDrawn="1">
          <p15:clr>
            <a:srgbClr val="F26B43"/>
          </p15:clr>
        </p15:guide>
        <p15:guide id="3" pos="5602" userDrawn="1">
          <p15:clr>
            <a:srgbClr val="F26B43"/>
          </p15:clr>
        </p15:guide>
        <p15:guide id="4" pos="2880" userDrawn="1">
          <p15:clr>
            <a:srgbClr val="F26B43"/>
          </p15:clr>
        </p15:guide>
        <p15:guide id="5" orient="horz" pos="123" userDrawn="1">
          <p15:clr>
            <a:srgbClr val="F26B43"/>
          </p15:clr>
        </p15:guide>
        <p15:guide id="6" orient="horz" pos="3117" userDrawn="1">
          <p15:clr>
            <a:srgbClr val="F26B43"/>
          </p15:clr>
        </p15:guide>
        <p15:guide id="7" pos="570" userDrawn="1">
          <p15:clr>
            <a:srgbClr val="F26B43"/>
          </p15:clr>
        </p15:guide>
        <p15:guide id="8" pos="1155" userDrawn="1">
          <p15:clr>
            <a:srgbClr val="F26B43"/>
          </p15:clr>
        </p15:guide>
        <p15:guide id="9" pos="1728" userDrawn="1">
          <p15:clr>
            <a:srgbClr val="F26B43"/>
          </p15:clr>
        </p15:guide>
        <p15:guide id="10" pos="2304" userDrawn="1">
          <p15:clr>
            <a:srgbClr val="F26B43"/>
          </p15:clr>
        </p15:guide>
        <p15:guide id="11" pos="3456" userDrawn="1">
          <p15:clr>
            <a:srgbClr val="F26B43"/>
          </p15:clr>
        </p15:guide>
        <p15:guide id="12" pos="4035" userDrawn="1">
          <p15:clr>
            <a:srgbClr val="F26B43"/>
          </p15:clr>
        </p15:guide>
        <p15:guide id="13" pos="4608" userDrawn="1">
          <p15:clr>
            <a:srgbClr val="F26B43"/>
          </p15:clr>
        </p15:guide>
        <p15:guide id="14" pos="5180" userDrawn="1">
          <p15:clr>
            <a:srgbClr val="F26B43"/>
          </p15:clr>
        </p15:guide>
        <p15:guide id="15" orient="horz" pos="490" userDrawn="1">
          <p15:clr>
            <a:srgbClr val="F26B43"/>
          </p15:clr>
        </p15:guide>
        <p15:guide id="16" orient="horz" pos="985" userDrawn="1">
          <p15:clr>
            <a:srgbClr val="F26B43"/>
          </p15:clr>
        </p15:guide>
        <p15:guide id="17" orient="horz" pos="1475" userDrawn="1">
          <p15:clr>
            <a:srgbClr val="F26B43"/>
          </p15:clr>
        </p15:guide>
        <p15:guide id="18" orient="horz" pos="1962" userDrawn="1">
          <p15:clr>
            <a:srgbClr val="F26B43"/>
          </p15:clr>
        </p15:guide>
        <p15:guide id="19" orient="horz" pos="2458" userDrawn="1">
          <p15:clr>
            <a:srgbClr val="F26B43"/>
          </p15:clr>
        </p15:guide>
        <p15:guide id="20" orient="horz" pos="2950" userDrawn="1">
          <p15:clr>
            <a:srgbClr val="F26B43"/>
          </p15:clr>
        </p15:guide>
        <p15:guide id="21" pos="5437" userDrawn="1">
          <p15:clr>
            <a:srgbClr val="F26B43"/>
          </p15:clr>
        </p15:guide>
        <p15:guide id="22" orient="horz" userDrawn="1">
          <p15:clr>
            <a:srgbClr val="F26B43"/>
          </p15:clr>
        </p15:guide>
        <p15:guide id="23" pos="5760" userDrawn="1">
          <p15:clr>
            <a:srgbClr val="F26B43"/>
          </p15:clr>
        </p15:guide>
        <p15:guide id="24" orient="horz" pos="3240" userDrawn="1">
          <p15:clr>
            <a:srgbClr val="F26B43"/>
          </p15:clr>
        </p15:guide>
        <p15:guide id="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83CAA4-5FD8-404D-8F15-5706BE64615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 dirty="0"/>
              <a:t>BioENG-430 – Introduction course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5C13C4-81A0-424D-96F1-1A5F4EC264A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A039DF-E499-46DE-9070-4C24EAA59AA5}"/>
              </a:ext>
            </a:extLst>
          </p:cNvPr>
          <p:cNvSpPr txBox="1"/>
          <p:nvPr/>
        </p:nvSpPr>
        <p:spPr>
          <a:xfrm>
            <a:off x="833120" y="76984"/>
            <a:ext cx="9245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i="0" u="none" strike="noStrike" baseline="0" dirty="0">
                <a:solidFill>
                  <a:schemeClr val="tx1"/>
                </a:solidFill>
                <a:latin typeface="+mn-lt"/>
              </a:rPr>
              <a:t>Semester project</a:t>
            </a:r>
            <a:endParaRPr lang="fr-FR" sz="2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BAAF908-6A73-4ADC-B17B-AD00789AB7CD}"/>
              </a:ext>
            </a:extLst>
          </p:cNvPr>
          <p:cNvSpPr txBox="1"/>
          <p:nvPr/>
        </p:nvSpPr>
        <p:spPr>
          <a:xfrm>
            <a:off x="1539922" y="4390799"/>
            <a:ext cx="18473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F1791D08-3C6A-478C-A17F-C2AE9FE216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750774"/>
              </p:ext>
            </p:extLst>
          </p:nvPr>
        </p:nvGraphicFramePr>
        <p:xfrm>
          <a:off x="636926" y="584298"/>
          <a:ext cx="8465152" cy="409956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6322972">
                  <a:extLst>
                    <a:ext uri="{9D8B030D-6E8A-4147-A177-3AD203B41FA5}">
                      <a16:colId xmlns:a16="http://schemas.microsoft.com/office/drawing/2014/main" val="870986600"/>
                    </a:ext>
                  </a:extLst>
                </a:gridCol>
                <a:gridCol w="2142180">
                  <a:extLst>
                    <a:ext uri="{9D8B030D-6E8A-4147-A177-3AD203B41FA5}">
                      <a16:colId xmlns:a16="http://schemas.microsoft.com/office/drawing/2014/main" val="11050643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300" b="1" dirty="0"/>
                        <a:t>Assignment Guidelines 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</a:rPr>
                        <a:t>(individual assignment)</a:t>
                      </a:r>
                    </a:p>
                  </a:txBody>
                  <a:tcPr>
                    <a:lnR w="12700" cap="flat" cmpd="sng" algn="ctr">
                      <a:solidFill>
                        <a:srgbClr val="1982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300" b="1" dirty="0">
                          <a:latin typeface="+mn-lt"/>
                        </a:rPr>
                        <a:t>40%</a:t>
                      </a:r>
                    </a:p>
                    <a:p>
                      <a:r>
                        <a:rPr lang="fr-FR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30% oral </a:t>
                      </a:r>
                      <a:r>
                        <a:rPr lang="fr-FR" sz="12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presentation</a:t>
                      </a:r>
                      <a:endParaRPr lang="fr-FR" sz="12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10% Q/A session</a:t>
                      </a:r>
                      <a:endParaRPr lang="fr-FR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1982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856430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Total Assignments</a:t>
                      </a:r>
                      <a:r>
                        <a:rPr lang="en-US" sz="1200" dirty="0">
                          <a:latin typeface="+mn-lt"/>
                        </a:rPr>
                        <a:t>: 1 for the semester</a:t>
                      </a:r>
                    </a:p>
                    <a:p>
                      <a:endParaRPr lang="en-US" sz="400" dirty="0">
                        <a:latin typeface="+mn-lt"/>
                      </a:endParaRPr>
                    </a:p>
                    <a:p>
                      <a:r>
                        <a:rPr lang="en-US" sz="1200" b="1" dirty="0">
                          <a:latin typeface="+mn-lt"/>
                        </a:rPr>
                        <a:t>When: </a:t>
                      </a:r>
                      <a:r>
                        <a:rPr lang="en-US" sz="1200" dirty="0">
                          <a:latin typeface="+mn-lt"/>
                        </a:rPr>
                        <a:t>In December</a:t>
                      </a:r>
                    </a:p>
                    <a:p>
                      <a:endParaRPr lang="en-US" sz="400" b="1" dirty="0">
                        <a:latin typeface="+mn-lt"/>
                      </a:endParaRPr>
                    </a:p>
                    <a:p>
                      <a:pPr algn="l"/>
                      <a:r>
                        <a:rPr lang="en-US" sz="1200" b="1" i="0" u="none" strike="noStrike" baseline="0" dirty="0">
                          <a:latin typeface="+mn-lt"/>
                        </a:rPr>
                        <a:t>Select a topic of interest that made the headlines recently. </a:t>
                      </a:r>
                      <a:br>
                        <a:rPr lang="en-US" sz="1200" b="1" i="0" u="none" strike="noStrike" baseline="0" dirty="0">
                          <a:latin typeface="+mn-lt"/>
                        </a:rPr>
                      </a:br>
                      <a:r>
                        <a:rPr lang="en-US" sz="1200" b="1" i="0" u="none" strike="noStrike" baseline="0" dirty="0">
                          <a:latin typeface="+mn-lt"/>
                        </a:rPr>
                        <a:t>Relevant fields: Any topic/discovery/breakthrough at the interface of</a:t>
                      </a:r>
                    </a:p>
                    <a:p>
                      <a:pPr algn="l"/>
                      <a:r>
                        <a:rPr lang="fr-FR" sz="1200" b="0" i="0" u="none" strike="noStrike" baseline="0" dirty="0">
                          <a:latin typeface="+mn-lt"/>
                        </a:rPr>
                        <a:t>• Life Sciences</a:t>
                      </a:r>
                    </a:p>
                    <a:p>
                      <a:pPr algn="l"/>
                      <a:r>
                        <a:rPr lang="fr-FR" sz="1200" b="0" i="0" u="none" strike="noStrike" baseline="0" dirty="0">
                          <a:latin typeface="+mn-lt"/>
                        </a:rPr>
                        <a:t>• </a:t>
                      </a:r>
                      <a:r>
                        <a:rPr lang="fr-FR" sz="1200" b="0" i="0" u="none" strike="noStrike" baseline="0" dirty="0" err="1">
                          <a:latin typeface="+mn-lt"/>
                        </a:rPr>
                        <a:t>Medicine</a:t>
                      </a:r>
                      <a:endParaRPr lang="fr-FR" sz="1200" b="0" i="0" u="none" strike="noStrike" baseline="0" dirty="0">
                        <a:latin typeface="+mn-lt"/>
                      </a:endParaRPr>
                    </a:p>
                    <a:p>
                      <a:pPr algn="l"/>
                      <a:r>
                        <a:rPr lang="fr-FR" sz="1200" b="0" i="0" u="none" strike="noStrike" baseline="0" dirty="0">
                          <a:latin typeface="+mn-lt"/>
                        </a:rPr>
                        <a:t>• </a:t>
                      </a:r>
                      <a:r>
                        <a:rPr lang="fr-FR" sz="1200" b="0" i="0" u="none" strike="noStrike" baseline="0" dirty="0" err="1">
                          <a:latin typeface="+mn-lt"/>
                        </a:rPr>
                        <a:t>Bioengineering</a:t>
                      </a:r>
                      <a:endParaRPr lang="fr-FR" sz="1200" b="0" i="0" u="none" strike="noStrike" baseline="0" dirty="0">
                        <a:latin typeface="+mn-lt"/>
                      </a:endParaRPr>
                    </a:p>
                    <a:p>
                      <a:pPr algn="l"/>
                      <a:r>
                        <a:rPr lang="fr-FR" sz="1200" b="0" i="0" u="none" strike="noStrike" baseline="0" dirty="0">
                          <a:latin typeface="+mn-lt"/>
                        </a:rPr>
                        <a:t>• Chemical </a:t>
                      </a:r>
                      <a:r>
                        <a:rPr lang="fr-FR" sz="1200" b="0" i="0" u="none" strike="noStrike" baseline="0" dirty="0" err="1">
                          <a:latin typeface="+mn-lt"/>
                        </a:rPr>
                        <a:t>biology</a:t>
                      </a:r>
                      <a:endParaRPr lang="en-US" sz="1200" b="1" dirty="0">
                        <a:latin typeface="+mn-lt"/>
                      </a:endParaRPr>
                    </a:p>
                    <a:p>
                      <a:endParaRPr lang="fr-FR" sz="4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200" b="1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Presentation</a:t>
                      </a:r>
                      <a:r>
                        <a:rPr lang="fr-FR" sz="12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200" b="1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outline</a:t>
                      </a:r>
                      <a:r>
                        <a:rPr lang="fr-FR" sz="12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dirty="0">
                          <a:latin typeface="+mn-lt"/>
                        </a:rPr>
                        <a:t>(~10 mins):</a:t>
                      </a:r>
                      <a:br>
                        <a:rPr lang="en-US" sz="1200" dirty="0">
                          <a:latin typeface="+mn-lt"/>
                        </a:rPr>
                      </a:br>
                      <a:br>
                        <a:rPr lang="en-US" sz="1200" dirty="0">
                          <a:latin typeface="+mn-lt"/>
                        </a:rPr>
                      </a:br>
                      <a:r>
                        <a:rPr lang="en-US" sz="1200" dirty="0">
                          <a:latin typeface="+mn-lt"/>
                        </a:rPr>
                        <a:t>a) Introduce the scientific background of </a:t>
                      </a:r>
                      <a:r>
                        <a:rPr lang="en-US" sz="1200" b="0" i="0" u="none" strike="noStrike" baseline="0" dirty="0">
                          <a:latin typeface="+mn-lt"/>
                        </a:rPr>
                        <a:t>the topic and why you selected this topic (2-3 slides)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b) </a:t>
                      </a:r>
                      <a:r>
                        <a:rPr lang="en-US" sz="1200" b="0" i="0" u="none" strike="noStrike" baseline="0" dirty="0">
                          <a:latin typeface="+mn-lt"/>
                        </a:rPr>
                        <a:t>identify the main challenges or unanswered questions (1 slide)</a:t>
                      </a:r>
                      <a:br>
                        <a:rPr lang="en-US" sz="1200" b="0" i="0" u="none" strike="noStrike" baseline="0" dirty="0">
                          <a:latin typeface="+mn-lt"/>
                        </a:rPr>
                      </a:br>
                      <a:r>
                        <a:rPr lang="en-US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c) Highlight the major societal, economic, social and/or ethical implications in this field (1 slide)</a:t>
                      </a:r>
                      <a:endParaRPr lang="en-US" sz="1200" b="0" i="0" u="none" strike="noStrike" baseline="0" dirty="0">
                        <a:latin typeface="+mn-lt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+mn-lt"/>
                        </a:rPr>
                        <a:t>d) </a:t>
                      </a:r>
                      <a:r>
                        <a:rPr lang="en-US" sz="1200" b="0" i="0" u="none" strike="noStrike" baseline="0" dirty="0">
                          <a:latin typeface="+mn-lt"/>
                        </a:rPr>
                        <a:t>What is the main finding/discovery/breakthrough, and how will it impact the relevant field and society? (2 slides)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+mn-lt"/>
                        </a:rPr>
                        <a:t>e) </a:t>
                      </a:r>
                      <a:r>
                        <a:rPr lang="en-US" sz="1200" b="0" i="0" u="none" strike="noStrike" baseline="0" dirty="0">
                          <a:latin typeface="+mn-lt"/>
                        </a:rPr>
                        <a:t>Highlight emerging trends in the relevant fields + </a:t>
                      </a:r>
                      <a:r>
                        <a:rPr lang="en-US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do you see this field evolving during the next 5-10 years? (1 slide)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+mn-lt"/>
                        </a:rPr>
                        <a:t>f) </a:t>
                      </a:r>
                      <a:r>
                        <a:rPr lang="en-US" sz="1200" b="0" i="0" u="none" strike="noStrike" baseline="0" dirty="0">
                          <a:latin typeface="+mn-lt"/>
                        </a:rPr>
                        <a:t> Share with us the views on future exciting developments in the selected field (1 slide)</a:t>
                      </a:r>
                      <a:endParaRPr lang="fr-FR" sz="12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FR" sz="4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2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Q/A session (~3 mins)</a:t>
                      </a:r>
                    </a:p>
                  </a:txBody>
                  <a:tcPr>
                    <a:lnB w="12700" cap="flat" cmpd="sng" algn="ctr">
                      <a:solidFill>
                        <a:srgbClr val="1982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1982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982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920774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C2C445A-92A2-438D-9D32-0099887D370B}"/>
              </a:ext>
            </a:extLst>
          </p:cNvPr>
          <p:cNvSpPr txBox="1"/>
          <p:nvPr/>
        </p:nvSpPr>
        <p:spPr>
          <a:xfrm>
            <a:off x="636926" y="4759530"/>
            <a:ext cx="83663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/>
              <a:t>Examples</a:t>
            </a:r>
            <a:r>
              <a:rPr lang="fr-FR" sz="1200" dirty="0"/>
              <a:t> of </a:t>
            </a:r>
            <a:r>
              <a:rPr lang="fr-FR" sz="1200" i="1" dirty="0" err="1"/>
              <a:t>Semester</a:t>
            </a:r>
            <a:r>
              <a:rPr lang="fr-FR" sz="1200" i="1" dirty="0"/>
              <a:t> </a:t>
            </a:r>
            <a:r>
              <a:rPr lang="fr-FR" sz="1200" i="1" dirty="0" err="1"/>
              <a:t>projects</a:t>
            </a:r>
            <a:r>
              <a:rPr lang="fr-FR" sz="1200" i="1" dirty="0"/>
              <a:t> </a:t>
            </a:r>
            <a:r>
              <a:rPr lang="fr-FR" sz="1200" dirty="0"/>
              <a:t>from </a:t>
            </a:r>
            <a:r>
              <a:rPr lang="fr-FR" sz="1200" dirty="0" err="1"/>
              <a:t>past</a:t>
            </a:r>
            <a:r>
              <a:rPr lang="fr-FR" sz="1200" dirty="0"/>
              <a:t> </a:t>
            </a:r>
            <a:r>
              <a:rPr lang="fr-FR" sz="1200" dirty="0" err="1"/>
              <a:t>years</a:t>
            </a:r>
            <a:r>
              <a:rPr lang="fr-FR" sz="1200" dirty="0"/>
              <a:t> are </a:t>
            </a:r>
            <a:r>
              <a:rPr lang="fr-FR" sz="1200" dirty="0" err="1"/>
              <a:t>available</a:t>
            </a:r>
            <a:r>
              <a:rPr lang="fr-FR" sz="1200" dirty="0"/>
              <a:t>: </a:t>
            </a:r>
            <a:r>
              <a:rPr lang="fr-FR" sz="1200" b="1" dirty="0">
                <a:solidFill>
                  <a:srgbClr val="00A79F"/>
                </a:solidFill>
              </a:rPr>
              <a:t>Moodle BioENG-430/</a:t>
            </a:r>
            <a:r>
              <a:rPr lang="fr-FR" sz="1200" b="1" dirty="0" err="1">
                <a:solidFill>
                  <a:srgbClr val="00A79F"/>
                </a:solidFill>
              </a:rPr>
              <a:t>week</a:t>
            </a:r>
            <a:r>
              <a:rPr lang="fr-FR" sz="1200" b="1" dirty="0">
                <a:solidFill>
                  <a:srgbClr val="00A79F"/>
                </a:solidFill>
              </a:rPr>
              <a:t> 8 </a:t>
            </a:r>
            <a:r>
              <a:rPr lang="fr-FR" sz="1200" b="1" dirty="0" err="1">
                <a:solidFill>
                  <a:srgbClr val="00A79F"/>
                </a:solidFill>
              </a:rPr>
              <a:t>September</a:t>
            </a:r>
            <a:r>
              <a:rPr lang="fr-FR" sz="1200" b="1" dirty="0">
                <a:solidFill>
                  <a:srgbClr val="00A79F"/>
                </a:solidFill>
              </a:rPr>
              <a:t> – 14 </a:t>
            </a:r>
            <a:r>
              <a:rPr lang="fr-FR" sz="1200" b="1" dirty="0" err="1">
                <a:solidFill>
                  <a:srgbClr val="00A79F"/>
                </a:solidFill>
              </a:rPr>
              <a:t>September</a:t>
            </a:r>
            <a:endParaRPr lang="fr-FR" sz="1200" b="1" dirty="0">
              <a:solidFill>
                <a:srgbClr val="00A7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9482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EPFL_Beta2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EPFL_Beta2" id="{6A525B41-3E68-491F-A6C9-0B15EA1321FE}" vid="{993E2952-EB5D-4425-8012-1B04381EBC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FC127AB4946248A5685C1F92D54FFE" ma:contentTypeVersion="0" ma:contentTypeDescription="Crée un document." ma:contentTypeScope="" ma:versionID="ef3ff242486930b75c69099c0dd02c5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09c1ba23edfaa45a5e9d385267c9b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48A6C70-7FF5-480A-B09B-7D0A19B2F43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66205E9-12FC-4D6C-B0C7-1E9025EEB15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F8CE09B-89B1-4B5D-BED2-87C84F0777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Thème Office</Template>
  <TotalTime>1260</TotalTime>
  <Words>234</Words>
  <Application>Microsoft Office PowerPoint</Application>
  <PresentationFormat>On-screen Show (16:9)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Franklin Gothic Demi Cond</vt:lpstr>
      <vt:lpstr>Wingdings</vt:lpstr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EPFL</dc:title>
  <dc:creator>Utilisateur Microsoft Office</dc:creator>
  <cp:lastModifiedBy>Anne-Laure Mahul Mellier</cp:lastModifiedBy>
  <cp:revision>143</cp:revision>
  <dcterms:created xsi:type="dcterms:W3CDTF">2019-04-02T06:24:35Z</dcterms:created>
  <dcterms:modified xsi:type="dcterms:W3CDTF">2025-10-29T19:56:38Z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0x0101001BFC127AB4946248A5685C1F92D54FFE</vt:lpwstr>
  </property>
</Properties>
</file>